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2.xml" ContentType="application/vnd.openxmlformats-officedocument.presentationml.notesSlide+xml"/>
  <Override PartName="/ppt/tags/tag33.xml" ContentType="application/vnd.openxmlformats-officedocument.presentationml.tags+xml"/>
  <Override PartName="/ppt/notesSlides/notesSlide2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24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5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26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27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39" r:id="rId2"/>
    <p:sldId id="340" r:id="rId3"/>
    <p:sldId id="377" r:id="rId4"/>
    <p:sldId id="341" r:id="rId5"/>
    <p:sldId id="378" r:id="rId6"/>
    <p:sldId id="357" r:id="rId7"/>
    <p:sldId id="401" r:id="rId8"/>
    <p:sldId id="342" r:id="rId9"/>
    <p:sldId id="343" r:id="rId10"/>
    <p:sldId id="402" r:id="rId11"/>
    <p:sldId id="359" r:id="rId12"/>
    <p:sldId id="346" r:id="rId13"/>
    <p:sldId id="403" r:id="rId14"/>
    <p:sldId id="404" r:id="rId15"/>
    <p:sldId id="362" r:id="rId16"/>
    <p:sldId id="348" r:id="rId17"/>
    <p:sldId id="406" r:id="rId18"/>
    <p:sldId id="407" r:id="rId19"/>
    <p:sldId id="405" r:id="rId20"/>
    <p:sldId id="408" r:id="rId21"/>
    <p:sldId id="347" r:id="rId22"/>
    <p:sldId id="349" r:id="rId23"/>
    <p:sldId id="410" r:id="rId24"/>
    <p:sldId id="411" r:id="rId25"/>
    <p:sldId id="350" r:id="rId26"/>
    <p:sldId id="361" r:id="rId27"/>
    <p:sldId id="351" r:id="rId28"/>
    <p:sldId id="412" r:id="rId29"/>
    <p:sldId id="413" r:id="rId30"/>
    <p:sldId id="353" r:id="rId31"/>
    <p:sldId id="414" r:id="rId32"/>
    <p:sldId id="415" r:id="rId33"/>
    <p:sldId id="360" r:id="rId34"/>
    <p:sldId id="354" r:id="rId35"/>
    <p:sldId id="363" r:id="rId36"/>
    <p:sldId id="416" r:id="rId37"/>
    <p:sldId id="355" r:id="rId38"/>
    <p:sldId id="356" r:id="rId39"/>
    <p:sldId id="338" r:id="rId40"/>
  </p:sldIdLst>
  <p:sldSz cx="9721850" cy="5400675"/>
  <p:notesSz cx="6858000" cy="9144000"/>
  <p:custDataLst>
    <p:tags r:id="rId43"/>
  </p:custDataLst>
  <p:defaultTextStyle>
    <a:defPPr>
      <a:defRPr lang="zh-CN"/>
    </a:defPPr>
    <a:lvl1pPr algn="l" defTabSz="966470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82600" indent="-25400" algn="l" defTabSz="966470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67105" indent="-52705" algn="l" defTabSz="966470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450975" indent="-79375" algn="l" defTabSz="966470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935480" indent="-106680" algn="l" defTabSz="966470" rtl="0" fontAlgn="base">
      <a:spcBef>
        <a:spcPct val="0"/>
      </a:spcBef>
      <a:spcAft>
        <a:spcPct val="0"/>
      </a:spcAft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sz="1900" b="1"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01" userDrawn="1">
          <p15:clr>
            <a:srgbClr val="A4A3A4"/>
          </p15:clr>
        </p15:guide>
        <p15:guide id="2" pos="309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8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EAEAEA"/>
    <a:srgbClr val="E20000"/>
    <a:srgbClr val="0099FF"/>
    <a:srgbClr val="5F5F5F"/>
    <a:srgbClr val="DDDDDD"/>
    <a:srgbClr val="F8F8F8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3878" autoAdjust="0"/>
  </p:normalViewPr>
  <p:slideViewPr>
    <p:cSldViewPr>
      <p:cViewPr varScale="1">
        <p:scale>
          <a:sx n="136" d="100"/>
          <a:sy n="136" d="100"/>
        </p:scale>
        <p:origin x="666" y="96"/>
      </p:cViewPr>
      <p:guideLst>
        <p:guide orient="horz" pos="1701"/>
        <p:guide pos="30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928" y="-84"/>
      </p:cViewPr>
      <p:guideLst>
        <p:guide orient="horz" pos="2880"/>
        <p:guide pos="218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28167E6A-A420-4625-BD82-4F3F389A5787}" type="datetimeFigureOut">
              <a:rPr lang="zh-CN" altLang="en-US"/>
              <a:t>2023/11/21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CF2B1AAB-5888-4DE3-97E3-5F1C6AD2040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D64D263D-18A6-4C01-B7E8-67BD068E7B6C}" type="datetimeFigureOut">
              <a:rPr lang="zh-CN" altLang="en-US"/>
              <a:t>2023/11/21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85800"/>
            <a:ext cx="61722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67740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ea typeface="+mn-ea"/>
              </a:defRPr>
            </a:lvl1pPr>
          </a:lstStyle>
          <a:p>
            <a:pPr>
              <a:defRPr/>
            </a:pPr>
            <a:fld id="{D73E587C-D9CA-41BA-89D4-2D43761643C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6647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2600" algn="l" defTabSz="96647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105" algn="l" defTabSz="96647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0975" algn="l" defTabSz="96647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647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322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709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96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37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477DFE-51A2-4E00-9E2D-A1D47808E2F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676" y="101186"/>
            <a:ext cx="648072" cy="5469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>
            <a:spLocks noChangeArrowheads="1"/>
          </p:cNvSpPr>
          <p:nvPr userDrawn="1"/>
        </p:nvSpPr>
        <p:spPr bwMode="auto">
          <a:xfrm>
            <a:off x="0" y="252413"/>
            <a:ext cx="611188" cy="611187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</a:ln>
        </p:spPr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 b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032" name="Group 8"/>
          <p:cNvGrpSpPr/>
          <p:nvPr userDrawn="1"/>
        </p:nvGrpSpPr>
        <p:grpSpPr bwMode="auto">
          <a:xfrm>
            <a:off x="684213" y="323851"/>
            <a:ext cx="1728788" cy="573088"/>
            <a:chOff x="431" y="204"/>
            <a:chExt cx="1089" cy="361"/>
          </a:xfrm>
        </p:grpSpPr>
        <p:sp>
          <p:nvSpPr>
            <p:cNvPr id="1030" name="TextBox 3"/>
            <p:cNvSpPr txBox="1">
              <a:spLocks noChangeArrowheads="1"/>
            </p:cNvSpPr>
            <p:nvPr userDrawn="1"/>
          </p:nvSpPr>
          <p:spPr bwMode="auto">
            <a:xfrm>
              <a:off x="431" y="204"/>
              <a:ext cx="1089" cy="2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zh-CN" altLang="en-US" sz="1800" b="0" dirty="0" smtClean="0">
                  <a:solidFill>
                    <a:schemeClr val="tx2"/>
                  </a:solidFill>
                  <a:latin typeface="微软雅黑" panose="020B0503020204020204" pitchFamily="34" charset="-122"/>
                </a:rPr>
                <a:t>伦理审查系统</a:t>
              </a:r>
              <a:endParaRPr lang="zh-CN" altLang="en-US" sz="1800" b="0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031" name="TextBox 4"/>
            <p:cNvSpPr txBox="1">
              <a:spLocks noChangeArrowheads="1"/>
            </p:cNvSpPr>
            <p:nvPr userDrawn="1"/>
          </p:nvSpPr>
          <p:spPr bwMode="auto">
            <a:xfrm>
              <a:off x="447" y="352"/>
              <a:ext cx="998" cy="21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914400">
                <a:defRPr/>
              </a:pPr>
              <a:endParaRPr lang="zh-CN" altLang="en-US" sz="1600" b="0" dirty="0">
                <a:solidFill>
                  <a:schemeClr val="tx2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2" name="Line 10"/>
          <p:cNvSpPr>
            <a:spLocks noChangeShapeType="1"/>
          </p:cNvSpPr>
          <p:nvPr userDrawn="1"/>
        </p:nvSpPr>
        <p:spPr bwMode="auto">
          <a:xfrm>
            <a:off x="2339975" y="755650"/>
            <a:ext cx="73818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676" y="101186"/>
            <a:ext cx="648072" cy="5469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  <p:txStyles>
    <p:titleStyle>
      <a:lvl1pPr algn="ctr" defTabSz="966470" rtl="0" eaLnBrk="0" fontAlgn="base" hangingPunct="0">
        <a:spcBef>
          <a:spcPct val="0"/>
        </a:spcBef>
        <a:spcAft>
          <a:spcPct val="0"/>
        </a:spcAft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6647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defTabSz="96647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defTabSz="96647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defTabSz="966470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defTabSz="966470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defTabSz="966470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defTabSz="966470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defTabSz="966470" rtl="0" fontAlgn="base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61950" indent="-361950" algn="l" defTabSz="9664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6130" indent="-301625" algn="l" defTabSz="9664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9675" indent="-241300" algn="l" defTabSz="9664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2275" indent="-241300" algn="l" defTabSz="9664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indent="-241300" algn="l" defTabSz="9664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128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515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12895" indent="-241935" algn="l" defTabSz="9677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387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774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161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3548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935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0322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09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0960" algn="l" defTabSz="96774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7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19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0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24.xml"/><Relationship Id="rId7" Type="http://schemas.openxmlformats.org/officeDocument/2006/relationships/image" Target="../media/image27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26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5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3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40.xml"/><Relationship Id="rId7" Type="http://schemas.openxmlformats.org/officeDocument/2006/relationships/image" Target="../media/image43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2.png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4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9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0" y="0"/>
            <a:ext cx="9721850" cy="5400675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33818" name="Picture 26" descr="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21850" cy="5400675"/>
          </a:xfrm>
          <a:prstGeom prst="rect">
            <a:avLst/>
          </a:prstGeom>
          <a:noFill/>
        </p:spPr>
      </p:pic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0" y="4140200"/>
            <a:ext cx="9721850" cy="1260475"/>
          </a:xfrm>
          <a:prstGeom prst="rect">
            <a:avLst/>
          </a:prstGeom>
          <a:solidFill>
            <a:schemeClr val="bg1">
              <a:alpha val="89803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dirty="0"/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701675" y="4281805"/>
            <a:ext cx="804799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2800" b="0" dirty="0" smtClean="0">
                <a:solidFill>
                  <a:srgbClr val="1C1C1C"/>
                </a:solidFill>
                <a:latin typeface="华康雅宋体W9(P)" pitchFamily="18" charset="-122"/>
                <a:ea typeface="华康雅宋体W9(P)" pitchFamily="18" charset="-122"/>
              </a:rPr>
              <a:t>北京大学第六医院伦理审查系统研究者使用手册</a:t>
            </a:r>
            <a:endParaRPr lang="en-US" altLang="zh-CN" sz="2800" b="0" dirty="0" smtClean="0">
              <a:solidFill>
                <a:srgbClr val="1C1C1C"/>
              </a:solidFill>
              <a:latin typeface="华康雅宋体W9(P)" pitchFamily="18" charset="-122"/>
              <a:ea typeface="华康雅宋体W9(P)" pitchFamily="18" charset="-122"/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2413000" y="4860925"/>
            <a:ext cx="1135063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zh-CN" altLang="en-US" sz="1800" b="0" dirty="0">
              <a:solidFill>
                <a:srgbClr val="1C1C1C"/>
              </a:solidFill>
              <a:latin typeface="华康雅宋体W9(P)" pitchFamily="18" charset="-122"/>
              <a:ea typeface="华康雅宋体W9(P)" pitchFamily="18" charset="-122"/>
            </a:endParaRPr>
          </a:p>
        </p:txBody>
      </p:sp>
      <p:sp>
        <p:nvSpPr>
          <p:cNvPr id="33810" name="Text Box 30"/>
          <p:cNvSpPr txBox="1">
            <a:spLocks noChangeArrowheads="1"/>
          </p:cNvSpPr>
          <p:nvPr/>
        </p:nvSpPr>
        <p:spPr bwMode="auto">
          <a:xfrm>
            <a:off x="4876800" y="4879975"/>
            <a:ext cx="1135063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endParaRPr lang="zh-CN" altLang="en-US" sz="1800" b="0" dirty="0">
              <a:solidFill>
                <a:srgbClr val="1C1C1C"/>
              </a:solidFill>
              <a:latin typeface="华康雅宋体W9(P)" pitchFamily="18" charset="-122"/>
              <a:ea typeface="华康雅宋体W9(P)" pitchFamily="18" charset="-122"/>
            </a:endParaRPr>
          </a:p>
        </p:txBody>
      </p:sp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6085061" y="4860577"/>
            <a:ext cx="3312368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zh-CN" altLang="en-US" sz="1800" b="0" dirty="0" smtClean="0">
                <a:solidFill>
                  <a:srgbClr val="1C1C1C"/>
                </a:solidFill>
                <a:latin typeface="华康雅宋体W9(P)" pitchFamily="18" charset="-122"/>
                <a:ea typeface="华康雅宋体W9(P)" pitchFamily="18" charset="-122"/>
              </a:rPr>
              <a:t>南京百子莲软件科技有限公司</a:t>
            </a:r>
            <a:endParaRPr lang="zh-CN" altLang="en-US" sz="1800" b="0" dirty="0">
              <a:solidFill>
                <a:srgbClr val="1C1C1C"/>
              </a:solidFill>
              <a:latin typeface="华康雅宋体W9(P)" pitchFamily="18" charset="-122"/>
              <a:ea typeface="华康雅宋体W9(P)" pitchFamily="18" charset="-122"/>
            </a:endParaRPr>
          </a:p>
        </p:txBody>
      </p:sp>
      <p:grpSp>
        <p:nvGrpSpPr>
          <p:cNvPr id="10" name="Group 29"/>
          <p:cNvGrpSpPr/>
          <p:nvPr/>
        </p:nvGrpSpPr>
        <p:grpSpPr bwMode="auto">
          <a:xfrm>
            <a:off x="4876800" y="4879975"/>
            <a:ext cx="1211263" cy="366713"/>
            <a:chOff x="2113" y="2023"/>
            <a:chExt cx="763" cy="231"/>
          </a:xfrm>
        </p:grpSpPr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2113" y="2023"/>
              <a:ext cx="715" cy="23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endParaRPr lang="zh-CN" altLang="en-US" sz="1800" b="0" dirty="0">
                <a:solidFill>
                  <a:srgbClr val="1C1C1C"/>
                </a:solidFill>
                <a:latin typeface="华康雅宋体W9(P)" pitchFamily="18" charset="-122"/>
                <a:ea typeface="华康雅宋体W9(P)" pitchFamily="18" charset="-122"/>
              </a:endParaRPr>
            </a:p>
          </p:txBody>
        </p:sp>
        <p:sp>
          <p:nvSpPr>
            <p:cNvPr id="12" name="AutoShape 31"/>
            <p:cNvSpPr>
              <a:spLocks noChangeArrowheads="1"/>
            </p:cNvSpPr>
            <p:nvPr/>
          </p:nvSpPr>
          <p:spPr bwMode="auto">
            <a:xfrm>
              <a:off x="2797" y="2125"/>
              <a:ext cx="79" cy="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81 w 21600"/>
                <a:gd name="T25" fmla="*/ 3281 h 21600"/>
                <a:gd name="T26" fmla="*/ 18319 w 21600"/>
                <a:gd name="T27" fmla="*/ 1831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1C1C1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zh-CN" altLang="en-US" dirty="0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3" grpId="0" animBg="1"/>
      <p:bldP spid="15380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3"/>
          <p:cNvSpPr txBox="1">
            <a:spLocks noChangeArrowheads="1"/>
          </p:cNvSpPr>
          <p:nvPr/>
        </p:nvSpPr>
        <p:spPr bwMode="auto">
          <a:xfrm>
            <a:off x="540445" y="917572"/>
            <a:ext cx="3365500" cy="3439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80" tIns="48390" rIns="96780" bIns="48390">
            <a:spAutoFit/>
          </a:bodyPr>
          <a:lstStyle/>
          <a:p>
            <a:pPr defTabSz="968375"/>
            <a:r>
              <a:rPr lang="zh-CN" altLang="en-US" sz="1600" dirty="0" smtClean="0">
                <a:solidFill>
                  <a:srgbClr val="808080"/>
                </a:solidFill>
                <a:latin typeface="TeXGyreAdventor"/>
              </a:rPr>
              <a:t>项目信息管理</a:t>
            </a:r>
            <a:endParaRPr lang="zh-CN" altLang="en-US" sz="1600" dirty="0">
              <a:solidFill>
                <a:srgbClr val="808080"/>
              </a:solidFill>
              <a:latin typeface="TeXGyreAdventor"/>
            </a:endParaRP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468690" y="1261742"/>
            <a:ext cx="8496944" cy="25584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780" tIns="48390" rIns="96780" bIns="48390">
            <a:spAutoFit/>
          </a:bodyPr>
          <a:lstStyle/>
          <a:p>
            <a:pPr defTabSz="968375"/>
            <a:r>
              <a:rPr lang="zh-CN" altLang="en-US" sz="1600" dirty="0" smtClean="0">
                <a:solidFill>
                  <a:srgbClr val="808080"/>
                </a:solidFill>
                <a:latin typeface="TeXGyreAdventor"/>
              </a:rPr>
              <a:t>编辑项目信息</a:t>
            </a:r>
            <a:endParaRPr lang="en-US" altLang="zh-CN" sz="1600" dirty="0" smtClean="0">
              <a:solidFill>
                <a:srgbClr val="808080"/>
              </a:solidFill>
              <a:latin typeface="TeXGyreAdventor"/>
            </a:endParaRPr>
          </a:p>
          <a:p>
            <a:pPr defTabSz="968375"/>
            <a:r>
              <a:rPr lang="en-US" altLang="zh-CN" sz="1600" dirty="0" smtClean="0">
                <a:solidFill>
                  <a:srgbClr val="808080"/>
                </a:solidFill>
                <a:latin typeface="TeXGyreAdventor"/>
              </a:rPr>
              <a:t> </a:t>
            </a:r>
            <a:r>
              <a:rPr lang="zh-CN" altLang="en-US" sz="1600" dirty="0" smtClean="0"/>
              <a:t> </a:t>
            </a:r>
            <a:r>
              <a:rPr sz="1600" dirty="0" smtClean="0"/>
              <a:t>对项目基本信息修改</a:t>
            </a:r>
            <a:r>
              <a:rPr lang="zh-CN" sz="1600" dirty="0" smtClean="0"/>
              <a:t>：</a:t>
            </a:r>
          </a:p>
          <a:p>
            <a:pPr defTabSz="968375"/>
            <a:endParaRPr sz="1600" dirty="0" smtClean="0"/>
          </a:p>
          <a:p>
            <a:pPr defTabSz="968375"/>
            <a:endParaRPr lang="en-US" altLang="zh-CN" sz="1600" dirty="0"/>
          </a:p>
          <a:p>
            <a:pPr defTabSz="968375"/>
            <a:r>
              <a:rPr lang="en-US" altLang="zh-CN" sz="1600" dirty="0"/>
              <a:t> </a:t>
            </a:r>
          </a:p>
          <a:p>
            <a:pPr defTabSz="968375"/>
            <a:endParaRPr lang="en-US" altLang="zh-CN" sz="1600" dirty="0"/>
          </a:p>
          <a:p>
            <a:pPr defTabSz="968375"/>
            <a:endParaRPr lang="en-US" altLang="zh-CN" sz="1600" dirty="0"/>
          </a:p>
          <a:p>
            <a:pPr defTabSz="968375"/>
            <a:endParaRPr lang="en-US" altLang="zh-CN" sz="1600" dirty="0"/>
          </a:p>
          <a:p>
            <a:pPr defTabSz="968375"/>
            <a:r>
              <a:rPr lang="en-US" altLang="zh-CN" sz="1600" dirty="0"/>
              <a:t> </a:t>
            </a:r>
          </a:p>
          <a:p>
            <a:pPr defTabSz="968375"/>
            <a:r>
              <a:rPr lang="en-US" altLang="zh-CN" sz="1600" dirty="0" smtClean="0"/>
              <a:t>  </a:t>
            </a:r>
            <a:endParaRPr lang="zh-CN" altLang="en-US" sz="1600" dirty="0"/>
          </a:p>
        </p:txBody>
      </p:sp>
      <p:pic>
        <p:nvPicPr>
          <p:cNvPr id="21" name="图片 21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32865" y="1836420"/>
            <a:ext cx="6496050" cy="20726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86435" y="4284345"/>
            <a:ext cx="8525510" cy="9607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/>
              <a:t>删除项目基本信息条件</a:t>
            </a:r>
          </a:p>
          <a:p>
            <a:r>
              <a:rPr lang="zh-CN" altLang="en-US"/>
              <a:t>若该项目下有申请报告、备案文件是无法被删除的，请到相应的界面删除申请或文件即可删除掉创建的项目。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060725" y="468089"/>
            <a:ext cx="21339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填写新增项目信息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93470" y="833120"/>
            <a:ext cx="432181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 b="0"/>
              <a:t>按提示完成填写项目基本信息，填写完整，点击保存</a:t>
            </a:r>
            <a:r>
              <a:rPr lang="en-US" altLang="zh-CN" sz="1400" b="0"/>
              <a:t> 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188720" y="1332230"/>
            <a:ext cx="7233920" cy="384619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215963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伦理申请的创建方法</a:t>
            </a:r>
            <a:r>
              <a:rPr lang="en-US" altLang="zh-CN" sz="1600" dirty="0">
                <a:solidFill>
                  <a:srgbClr val="808080"/>
                </a:solidFill>
                <a:latin typeface="TeXGyreAdventor"/>
              </a:rPr>
              <a:t>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28677" y="443408"/>
            <a:ext cx="619592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下一步：申请报告的创建：点击申请报告</a:t>
            </a:r>
            <a:r>
              <a:rPr lang="en-US" altLang="zh-CN" dirty="0" smtClean="0"/>
              <a:t>-</a:t>
            </a:r>
            <a:r>
              <a:rPr lang="zh-CN" altLang="en-US" dirty="0" smtClean="0"/>
              <a:t>选择项目</a:t>
            </a:r>
            <a:r>
              <a:rPr lang="en-US" altLang="zh-CN" dirty="0" smtClean="0"/>
              <a:t>-</a:t>
            </a:r>
            <a:r>
              <a:rPr lang="zh-CN" altLang="en-US" dirty="0" smtClean="0"/>
              <a:t>新增</a:t>
            </a:r>
            <a:endParaRPr lang="en-US" altLang="zh-CN" dirty="0" smtClean="0"/>
          </a:p>
          <a:p>
            <a:r>
              <a:rPr lang="en-US" altLang="zh-CN" dirty="0" smtClean="0"/>
              <a:t>-</a:t>
            </a:r>
            <a:r>
              <a:rPr lang="zh-CN" altLang="en-US" dirty="0" smtClean="0"/>
              <a:t>选择项目</a:t>
            </a:r>
            <a:r>
              <a:rPr lang="en-US" altLang="zh-CN" dirty="0" smtClean="0"/>
              <a:t>-</a:t>
            </a:r>
            <a:r>
              <a:rPr lang="zh-CN" altLang="en-US" dirty="0" smtClean="0"/>
              <a:t>选择申请报告类型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405" y="1188169"/>
            <a:ext cx="9397429" cy="386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175323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伦理申请的创建</a:t>
            </a:r>
            <a:r>
              <a:rPr lang="en-US" altLang="zh-CN" sz="1600" dirty="0">
                <a:solidFill>
                  <a:srgbClr val="808080"/>
                </a:solidFill>
                <a:latin typeface="TeXGyreAdventor"/>
              </a:rPr>
              <a:t>2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28677" y="443408"/>
            <a:ext cx="5170170" cy="675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申请报告的创建：点击申请报告</a:t>
            </a:r>
            <a:r>
              <a:rPr lang="en-US" altLang="zh-CN" dirty="0" smtClean="0"/>
              <a:t>-</a:t>
            </a:r>
            <a:r>
              <a:rPr lang="zh-CN" altLang="en-US" dirty="0" smtClean="0"/>
              <a:t>选择项目</a:t>
            </a:r>
            <a:r>
              <a:rPr lang="en-US" altLang="zh-CN" dirty="0" smtClean="0"/>
              <a:t>-</a:t>
            </a:r>
            <a:r>
              <a:rPr lang="zh-CN" altLang="en-US" dirty="0" smtClean="0"/>
              <a:t>新增</a:t>
            </a:r>
            <a:endParaRPr lang="en-US" altLang="zh-CN" dirty="0" smtClean="0"/>
          </a:p>
          <a:p>
            <a:r>
              <a:rPr lang="en-US" altLang="zh-CN" dirty="0" smtClean="0"/>
              <a:t>-</a:t>
            </a:r>
            <a:r>
              <a:rPr lang="zh-CN" altLang="en-US" dirty="0" smtClean="0"/>
              <a:t>选择项目</a:t>
            </a:r>
            <a:r>
              <a:rPr lang="en-US" altLang="zh-CN" dirty="0" smtClean="0"/>
              <a:t>-</a:t>
            </a:r>
            <a:r>
              <a:rPr lang="zh-CN" altLang="en-US" dirty="0" smtClean="0"/>
              <a:t>选择申请报告类型</a:t>
            </a:r>
            <a:endParaRPr lang="zh-CN" altLang="en-US" dirty="0"/>
          </a:p>
        </p:txBody>
      </p:sp>
      <p:pic>
        <p:nvPicPr>
          <p:cNvPr id="29" name="图片 29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835" y="1620520"/>
            <a:ext cx="8806180" cy="33959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1753235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伦理申请的创建</a:t>
            </a:r>
            <a:r>
              <a:rPr lang="en-US" altLang="zh-CN" sz="1600" dirty="0">
                <a:solidFill>
                  <a:srgbClr val="808080"/>
                </a:solidFill>
                <a:latin typeface="TeXGyreAdventor"/>
              </a:rPr>
              <a:t>3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628677" y="443408"/>
            <a:ext cx="5491480" cy="383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 smtClean="0"/>
              <a:t>申请报告的创建：</a:t>
            </a:r>
            <a:r>
              <a:rPr dirty="0" smtClean="0"/>
              <a:t>首页快捷按钮直接创建项目申请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77010" y="1764665"/>
            <a:ext cx="7374890" cy="30549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6469" y="540097"/>
            <a:ext cx="80648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填写基本项目</a:t>
            </a:r>
            <a:r>
              <a:rPr lang="zh-CN" altLang="en-US" dirty="0">
                <a:solidFill>
                  <a:srgbClr val="FF0000"/>
                </a:solidFill>
              </a:rPr>
              <a:t>信息</a:t>
            </a:r>
            <a:r>
              <a:rPr lang="zh-CN" altLang="en-US" dirty="0" smtClean="0">
                <a:solidFill>
                  <a:srgbClr val="FF0000"/>
                </a:solidFill>
              </a:rPr>
              <a:t>时注意：内容</a:t>
            </a:r>
            <a:r>
              <a:rPr lang="zh-CN" altLang="en-US" dirty="0">
                <a:solidFill>
                  <a:srgbClr val="FF0000"/>
                </a:solidFill>
              </a:rPr>
              <a:t>填写的准确性，此处信息会关联到后续批件意见等 </a:t>
            </a:r>
            <a:r>
              <a:rPr lang="zh-CN" altLang="en-US" dirty="0" smtClean="0">
                <a:solidFill>
                  <a:srgbClr val="FF0000"/>
                </a:solidFill>
              </a:rPr>
              <a:t>处</a:t>
            </a:r>
            <a:r>
              <a:rPr lang="zh-CN" altLang="en-US" dirty="0" smtClean="0"/>
              <a:t>     若在填写申请</a:t>
            </a:r>
            <a:r>
              <a:rPr lang="en-US" altLang="zh-CN" dirty="0" smtClean="0"/>
              <a:t>/</a:t>
            </a:r>
            <a:r>
              <a:rPr lang="zh-CN" altLang="en-US" dirty="0" smtClean="0"/>
              <a:t>报告表时，发现需要修改项目基本信息（项目名称</a:t>
            </a:r>
            <a:r>
              <a:rPr lang="en-US" altLang="zh-CN" dirty="0" smtClean="0"/>
              <a:t>/</a:t>
            </a:r>
            <a:r>
              <a:rPr lang="zh-CN" altLang="en-US" dirty="0" smtClean="0"/>
              <a:t>来源</a:t>
            </a:r>
            <a:r>
              <a:rPr lang="en-US" altLang="zh-CN" dirty="0" smtClean="0"/>
              <a:t>/</a:t>
            </a:r>
            <a:r>
              <a:rPr lang="zh-CN" altLang="en-US" dirty="0" smtClean="0"/>
              <a:t>主要研究者</a:t>
            </a:r>
            <a:r>
              <a:rPr lang="en-US" altLang="zh-CN" dirty="0" smtClean="0"/>
              <a:t>/</a:t>
            </a:r>
            <a:r>
              <a:rPr lang="zh-CN" altLang="en-US" dirty="0" smtClean="0"/>
              <a:t>组长单位</a:t>
            </a:r>
            <a:r>
              <a:rPr lang="en-US" altLang="zh-CN" dirty="0" smtClean="0"/>
              <a:t>/</a:t>
            </a:r>
            <a:r>
              <a:rPr lang="zh-CN" altLang="en-US" dirty="0" smtClean="0"/>
              <a:t>参加单位</a:t>
            </a:r>
            <a:r>
              <a:rPr lang="en-US" altLang="zh-CN" dirty="0" smtClean="0"/>
              <a:t>/</a:t>
            </a:r>
            <a:r>
              <a:rPr lang="zh-CN" altLang="en-US" dirty="0" smtClean="0"/>
              <a:t>承担科室）时，请在“项目管理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项目信息</a:t>
            </a:r>
            <a:r>
              <a:rPr lang="en-US" altLang="zh-CN" dirty="0" smtClean="0"/>
              <a:t>-</a:t>
            </a:r>
            <a:r>
              <a:rPr lang="zh-CN" altLang="en-US" dirty="0" smtClean="0"/>
              <a:t>修改”处修改再保存，申请报告处申请表里再修改后保存，未保存的会自动关联修改的内容，确认好项目信息和申请表里的有关项目基本信息一致。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12" y="2412305"/>
            <a:ext cx="7620000" cy="2267719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1402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创建申请步骤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52320" y="899795"/>
            <a:ext cx="7578090" cy="15671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sz="1400"/>
              <a:t>1）选择创建申请项目。</a:t>
            </a:r>
          </a:p>
          <a:p>
            <a:pPr algn="l"/>
            <a:r>
              <a:rPr sz="1400"/>
              <a:t>2）选择申请的报告类型。</a:t>
            </a:r>
          </a:p>
          <a:p>
            <a:pPr algn="l"/>
            <a:r>
              <a:rPr sz="1400"/>
              <a:t>3）点击保存，即可创建申请报告。</a:t>
            </a:r>
          </a:p>
          <a:p>
            <a:pPr algn="l"/>
            <a:r>
              <a:rPr sz="1400"/>
              <a:t>     </a:t>
            </a:r>
          </a:p>
          <a:p>
            <a:pPr algn="l"/>
            <a:r>
              <a:rPr sz="1400"/>
              <a:t>注：若项目信息填写不全，会出现如下提示，提示您补全项目信息（应该补全</a:t>
            </a:r>
          </a:p>
          <a:p>
            <a:pPr algn="l"/>
            <a:r>
              <a:rPr sz="1400"/>
              <a:t>的为项目信息表中有必填提示的）</a:t>
            </a:r>
          </a:p>
          <a:p>
            <a:endParaRPr lang="zh-CN" altLang="en-US" sz="1400"/>
          </a:p>
        </p:txBody>
      </p:sp>
      <p:pic>
        <p:nvPicPr>
          <p:cNvPr id="6" name="图片 33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6285" y="2340610"/>
            <a:ext cx="8331835" cy="25863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1402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创建申请步骤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52320" y="899795"/>
            <a:ext cx="7578090" cy="15671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sz="1400"/>
              <a:t>补全项目信息入口</a:t>
            </a:r>
          </a:p>
          <a:p>
            <a:pPr algn="l"/>
            <a:r>
              <a:rPr sz="1400"/>
              <a:t>步骤：项目管理-&gt;项目信息-&gt;选中需要修改的项目-&gt;点击修改。</a:t>
            </a:r>
          </a:p>
        </p:txBody>
      </p:sp>
      <p:pic>
        <p:nvPicPr>
          <p:cNvPr id="34" name="图片 34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72820" y="1620520"/>
            <a:ext cx="8320405" cy="24644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14020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创建申请步骤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052320" y="899795"/>
            <a:ext cx="7578090" cy="156718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sz="1400"/>
              <a:t>修改维护申请入口</a:t>
            </a:r>
          </a:p>
        </p:txBody>
      </p:sp>
      <p:pic>
        <p:nvPicPr>
          <p:cNvPr id="35" name="图片 35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56285" y="1260475"/>
            <a:ext cx="8041640" cy="22453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送审文件清单及申请表填写</a:t>
            </a:r>
          </a:p>
          <a:p>
            <a:endParaRPr lang="zh-CN" altLang="en-US" sz="1600" dirty="0">
              <a:solidFill>
                <a:srgbClr val="808080"/>
              </a:solidFill>
              <a:latin typeface="TeXGyreAdventor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64890" y="900430"/>
            <a:ext cx="309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zh-CN" altLang="en-US" sz="1400"/>
          </a:p>
          <a:p>
            <a:pPr algn="l"/>
            <a:endParaRPr lang="zh-CN" altLang="en-US" sz="1400"/>
          </a:p>
          <a:p>
            <a:endParaRPr lang="zh-CN" altLang="en-US" sz="1400"/>
          </a:p>
        </p:txBody>
      </p:sp>
      <p:pic>
        <p:nvPicPr>
          <p:cNvPr id="36" name="图片 36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5170" y="1404620"/>
            <a:ext cx="8270875" cy="375031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13"/>
          <p:cNvCxnSpPr>
            <a:cxnSpLocks noChangeShapeType="1"/>
          </p:cNvCxnSpPr>
          <p:nvPr/>
        </p:nvCxnSpPr>
        <p:spPr bwMode="auto">
          <a:xfrm flipH="1">
            <a:off x="3132138" y="2124075"/>
            <a:ext cx="1400175" cy="0"/>
          </a:xfrm>
          <a:prstGeom prst="line">
            <a:avLst/>
          </a:prstGeom>
          <a:noFill/>
          <a:ln w="19050" cap="sq" algn="ctr">
            <a:solidFill>
              <a:schemeClr val="bg2"/>
            </a:solidFill>
            <a:miter lim="800000"/>
            <a:headEnd type="oval" w="med" len="med"/>
          </a:ln>
        </p:spPr>
      </p:cxnSp>
      <p:cxnSp>
        <p:nvCxnSpPr>
          <p:cNvPr id="2" name="Straight Connector 13"/>
          <p:cNvCxnSpPr>
            <a:cxnSpLocks noChangeShapeType="1"/>
          </p:cNvCxnSpPr>
          <p:nvPr/>
        </p:nvCxnSpPr>
        <p:spPr bwMode="auto">
          <a:xfrm flipH="1">
            <a:off x="3708400" y="3060700"/>
            <a:ext cx="1400175" cy="0"/>
          </a:xfrm>
          <a:prstGeom prst="line">
            <a:avLst/>
          </a:prstGeom>
          <a:noFill/>
          <a:ln w="19050" cap="sq" algn="ctr">
            <a:solidFill>
              <a:schemeClr val="bg2"/>
            </a:solidFill>
            <a:miter lim="800000"/>
            <a:headEnd type="oval" w="med" len="med"/>
          </a:ln>
        </p:spPr>
      </p:cxnSp>
      <p:cxnSp>
        <p:nvCxnSpPr>
          <p:cNvPr id="3" name="Straight Connector 13"/>
          <p:cNvCxnSpPr>
            <a:cxnSpLocks noChangeShapeType="1"/>
          </p:cNvCxnSpPr>
          <p:nvPr/>
        </p:nvCxnSpPr>
        <p:spPr bwMode="auto">
          <a:xfrm flipH="1">
            <a:off x="3348038" y="4068763"/>
            <a:ext cx="1400175" cy="0"/>
          </a:xfrm>
          <a:prstGeom prst="line">
            <a:avLst/>
          </a:prstGeom>
          <a:noFill/>
          <a:ln w="19050" cap="sq" algn="ctr">
            <a:solidFill>
              <a:schemeClr val="bg2"/>
            </a:solidFill>
            <a:miter lim="800000"/>
            <a:headEnd type="oval" w="med" len="med"/>
          </a:ln>
        </p:spPr>
      </p:cxnSp>
      <p:sp>
        <p:nvSpPr>
          <p:cNvPr id="38916" name="Oval 20"/>
          <p:cNvSpPr>
            <a:spLocks noChangeArrowheads="1"/>
          </p:cNvSpPr>
          <p:nvPr/>
        </p:nvSpPr>
        <p:spPr bwMode="auto">
          <a:xfrm>
            <a:off x="1189038" y="1763713"/>
            <a:ext cx="2541587" cy="2541587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2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16463" y="1963738"/>
            <a:ext cx="3598862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000" dirty="0" smtClean="0">
                <a:solidFill>
                  <a:srgbClr val="808080"/>
                </a:solidFill>
              </a:rPr>
              <a:t>客户、主要研究者</a:t>
            </a:r>
            <a:endParaRPr lang="en-US" altLang="zh-CN" sz="2000" dirty="0">
              <a:solidFill>
                <a:srgbClr val="808080"/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908597" y="2484313"/>
            <a:ext cx="1116013" cy="12926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伦理审查系统角色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3092450" y="1884363"/>
            <a:ext cx="454025" cy="404812"/>
          </a:xfrm>
          <a:prstGeom prst="ellipse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</a:rPr>
              <a:t>1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670300" y="2844800"/>
            <a:ext cx="455613" cy="404813"/>
          </a:xfrm>
          <a:prstGeom prst="ellipse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</a:rPr>
              <a:t>2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092450" y="3800475"/>
            <a:ext cx="454025" cy="404813"/>
          </a:xfrm>
          <a:prstGeom prst="ellipse">
            <a:avLst/>
          </a:prstGeom>
          <a:solidFill>
            <a:schemeClr val="tx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</a:rPr>
              <a:t>3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876800" y="3908425"/>
            <a:ext cx="3598863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000" dirty="0" smtClean="0">
                <a:solidFill>
                  <a:srgbClr val="808080"/>
                </a:solidFill>
              </a:rPr>
              <a:t>伦理秘书、伦理管理员</a:t>
            </a:r>
            <a:endParaRPr lang="en-US" altLang="zh-CN" sz="2000" dirty="0">
              <a:solidFill>
                <a:srgbClr val="808080"/>
              </a:solidFill>
            </a:endParaRPr>
          </a:p>
        </p:txBody>
      </p:sp>
      <p:sp>
        <p:nvSpPr>
          <p:cNvPr id="38924" name="Oval 22"/>
          <p:cNvSpPr>
            <a:spLocks noChangeArrowheads="1"/>
          </p:cNvSpPr>
          <p:nvPr/>
        </p:nvSpPr>
        <p:spPr bwMode="auto">
          <a:xfrm>
            <a:off x="1447800" y="2024063"/>
            <a:ext cx="2044700" cy="2044700"/>
          </a:xfrm>
          <a:prstGeom prst="ellipse">
            <a:avLst/>
          </a:prstGeom>
          <a:noFill/>
          <a:ln w="38100">
            <a:solidFill>
              <a:schemeClr val="tx2"/>
            </a:solidFill>
            <a:prstDash val="dash"/>
            <a:round/>
          </a:ln>
        </p:spPr>
        <p:txBody>
          <a:bodyPr wrap="none" anchor="ctr"/>
          <a:lstStyle/>
          <a:p>
            <a:endParaRPr lang="zh-CN" altLang="en-US" b="0">
              <a:ea typeface="宋体" panose="02010600030101010101" pitchFamily="2" charset="-122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92973" y="2916361"/>
            <a:ext cx="3598863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0" tIns="0" rIns="0" bIns="0">
            <a:spAutoFit/>
          </a:bodyPr>
          <a:lstStyle/>
          <a:p>
            <a:r>
              <a:rPr lang="zh-CN" altLang="en-US" sz="2000" dirty="0" smtClean="0">
                <a:solidFill>
                  <a:srgbClr val="808080"/>
                </a:solidFill>
              </a:rPr>
              <a:t>主审委员、独立顾问</a:t>
            </a:r>
            <a:endParaRPr lang="en-US" altLang="zh-CN" sz="2000" dirty="0">
              <a:solidFill>
                <a:srgbClr val="808080"/>
              </a:solidFill>
            </a:endParaRPr>
          </a:p>
        </p:txBody>
      </p:sp>
      <p:sp>
        <p:nvSpPr>
          <p:cNvPr id="4" name="矩形标注 3"/>
          <p:cNvSpPr/>
          <p:nvPr/>
        </p:nvSpPr>
        <p:spPr>
          <a:xfrm>
            <a:off x="5251698" y="858440"/>
            <a:ext cx="3888432" cy="912218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填写伦理的申请表</a:t>
            </a:r>
            <a:r>
              <a:rPr lang="en-US" altLang="zh-CN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备案的信息，提交给秘书形式审查，查看批件</a:t>
            </a:r>
            <a:r>
              <a:rPr lang="en-US" altLang="zh-CN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/</a:t>
            </a:r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意见的结果</a:t>
            </a:r>
          </a:p>
        </p:txBody>
      </p:sp>
      <p:sp>
        <p:nvSpPr>
          <p:cNvPr id="5" name="矩形标注 4"/>
          <p:cNvSpPr/>
          <p:nvPr/>
        </p:nvSpPr>
        <p:spPr>
          <a:xfrm>
            <a:off x="6877149" y="2230042"/>
            <a:ext cx="2117910" cy="573285"/>
          </a:xfrm>
          <a:prstGeom prst="wedgeRectCallo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填写审查咨询表</a:t>
            </a:r>
          </a:p>
        </p:txBody>
      </p:sp>
      <p:sp>
        <p:nvSpPr>
          <p:cNvPr id="6" name="矩形标注 5"/>
          <p:cNvSpPr/>
          <p:nvPr/>
        </p:nvSpPr>
        <p:spPr>
          <a:xfrm>
            <a:off x="3670301" y="4428529"/>
            <a:ext cx="5727128" cy="972146"/>
          </a:xfrm>
          <a:prstGeom prst="wedgeRectCallout">
            <a:avLst>
              <a:gd name="adj1" fmla="val -21263"/>
              <a:gd name="adj2" fmla="val -7764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 smtClean="0">
                <a:solidFill>
                  <a:schemeClr val="tx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审查研究者提交过来的文件和来回文件修改的交流，选择会议类型，分配审查委员，会议材料准备，项目文档的整理，培训信息的维护，经费信息的维护</a:t>
            </a:r>
            <a:endParaRPr lang="zh-CN" altLang="en-US" sz="1800" dirty="0">
              <a:solidFill>
                <a:schemeClr val="tx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40645" y="189215"/>
            <a:ext cx="6998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登录网址：</a:t>
            </a:r>
            <a:endParaRPr lang="en-US" altLang="zh-CN" sz="1600" dirty="0" smtClean="0"/>
          </a:p>
          <a:p>
            <a:r>
              <a:rPr lang="zh-CN" altLang="en-US" sz="1600" dirty="0" smtClean="0"/>
              <a:t>外网：</a:t>
            </a:r>
            <a:r>
              <a:rPr lang="en-US" altLang="zh-CN" sz="1600" dirty="0" smtClean="0"/>
              <a:t>https://lunli.pkuh6.cn:8899</a:t>
            </a:r>
            <a:r>
              <a:rPr lang="en-US" altLang="zh-CN" sz="1600" dirty="0" smtClean="0"/>
              <a:t>/ </a:t>
            </a:r>
            <a:endParaRPr lang="en-US" altLang="zh-CN" sz="1600" dirty="0"/>
          </a:p>
          <a:p>
            <a:r>
              <a:rPr lang="zh-CN" altLang="en-US" sz="1600" dirty="0" smtClean="0"/>
              <a:t>不要用</a:t>
            </a:r>
            <a:r>
              <a:rPr lang="en-US" altLang="zh-CN" sz="1600" dirty="0" smtClean="0"/>
              <a:t>IE</a:t>
            </a:r>
            <a:r>
              <a:rPr lang="zh-CN" altLang="en-US" sz="1600" smtClean="0"/>
              <a:t>浏览器</a:t>
            </a:r>
            <a:endParaRPr lang="en-US" altLang="zh-CN" sz="16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 animBg="1"/>
      <p:bldP spid="16" grpId="0"/>
      <p:bldP spid="20" grpId="0"/>
      <p:bldP spid="7" grpId="0" animBg="1"/>
      <p:bldP spid="24" grpId="0" animBg="1"/>
      <p:bldP spid="25" grpId="0" animBg="1"/>
      <p:bldP spid="43" grpId="0"/>
      <p:bldP spid="38924" grpId="0" animBg="1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26212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送审文件清单及申请表填写</a:t>
            </a:r>
          </a:p>
          <a:p>
            <a:endParaRPr lang="zh-CN" altLang="en-US" sz="1600" dirty="0">
              <a:solidFill>
                <a:srgbClr val="808080"/>
              </a:solidFill>
              <a:latin typeface="TeXGyreAdventor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64890" y="900430"/>
            <a:ext cx="10718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/>
              <a:t>填写申请表</a:t>
            </a:r>
          </a:p>
          <a:p>
            <a:pPr algn="l"/>
            <a:endParaRPr lang="zh-CN" altLang="en-US" sz="1400"/>
          </a:p>
          <a:p>
            <a:endParaRPr lang="zh-CN" altLang="en-US" sz="1400"/>
          </a:p>
        </p:txBody>
      </p:sp>
      <p:pic>
        <p:nvPicPr>
          <p:cNvPr id="37" name="图片 37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08810" y="1332230"/>
            <a:ext cx="6388100" cy="37541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初审的送审文件清单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6469" y="1116161"/>
            <a:ext cx="835292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点击送审文件清单</a:t>
            </a:r>
            <a:r>
              <a:rPr lang="en-US" altLang="zh-CN" dirty="0" smtClean="0"/>
              <a:t>-</a:t>
            </a:r>
            <a:r>
              <a:rPr lang="zh-CN" altLang="en-US" dirty="0" smtClean="0"/>
              <a:t>上传送审文件</a:t>
            </a:r>
            <a:r>
              <a:rPr lang="zh-CN" altLang="en-US" dirty="0" smtClean="0">
                <a:solidFill>
                  <a:srgbClr val="FF0000"/>
                </a:solidFill>
              </a:rPr>
              <a:t>（送审文件格式：</a:t>
            </a:r>
            <a:r>
              <a:rPr lang="zh-CN" altLang="en-US" b="0" dirty="0" smtClean="0">
                <a:solidFill>
                  <a:srgbClr val="FF0000"/>
                </a:solidFill>
              </a:rPr>
              <a:t>系统</a:t>
            </a:r>
            <a:r>
              <a:rPr lang="zh-CN" altLang="en-US" b="0" dirty="0">
                <a:solidFill>
                  <a:srgbClr val="FF0000"/>
                </a:solidFill>
              </a:rPr>
              <a:t>仅支持</a:t>
            </a:r>
            <a:r>
              <a:rPr lang="en-US" altLang="zh-CN" b="0" dirty="0">
                <a:solidFill>
                  <a:srgbClr val="FF0000"/>
                </a:solidFill>
              </a:rPr>
              <a:t>pdf/jpg/jpeg/</a:t>
            </a:r>
            <a:r>
              <a:rPr lang="en-US" altLang="zh-CN" b="0" dirty="0" err="1">
                <a:solidFill>
                  <a:srgbClr val="FF0000"/>
                </a:solidFill>
              </a:rPr>
              <a:t>png</a:t>
            </a:r>
            <a:r>
              <a:rPr lang="en-US" altLang="zh-CN" b="0" dirty="0">
                <a:solidFill>
                  <a:srgbClr val="FF0000"/>
                </a:solidFill>
              </a:rPr>
              <a:t>/gif/</a:t>
            </a:r>
            <a:r>
              <a:rPr lang="en-US" altLang="zh-CN" b="0" dirty="0" err="1">
                <a:solidFill>
                  <a:srgbClr val="FF0000"/>
                </a:solidFill>
              </a:rPr>
              <a:t>rar</a:t>
            </a:r>
            <a:r>
              <a:rPr lang="en-US" altLang="zh-CN" b="0" dirty="0">
                <a:solidFill>
                  <a:srgbClr val="FF0000"/>
                </a:solidFill>
              </a:rPr>
              <a:t>/zip/7z</a:t>
            </a:r>
            <a:r>
              <a:rPr lang="zh-CN" altLang="en-US" b="0" dirty="0">
                <a:solidFill>
                  <a:srgbClr val="FF0000"/>
                </a:solidFill>
              </a:rPr>
              <a:t>格式</a:t>
            </a:r>
            <a:r>
              <a:rPr lang="en-US" altLang="zh-CN" b="0" dirty="0">
                <a:solidFill>
                  <a:srgbClr val="FF0000"/>
                </a:solidFill>
              </a:rPr>
              <a:t>!!!</a:t>
            </a:r>
            <a:r>
              <a:rPr lang="zh-CN" altLang="en-US" dirty="0" smtClean="0">
                <a:solidFill>
                  <a:srgbClr val="FF0000"/>
                </a:solidFill>
              </a:rPr>
              <a:t>）</a:t>
            </a:r>
            <a:r>
              <a:rPr lang="zh-CN" altLang="en-US" dirty="0" smtClean="0"/>
              <a:t>点击保存。</a:t>
            </a:r>
            <a:endParaRPr lang="zh-CN" altLang="en-US" dirty="0"/>
          </a:p>
        </p:txBody>
      </p:sp>
      <p:pic>
        <p:nvPicPr>
          <p:cNvPr id="38" name="图片 38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61110" y="1793240"/>
            <a:ext cx="7300595" cy="32988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350" y="3537585"/>
            <a:ext cx="3416300" cy="968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0">
                <a:solidFill>
                  <a:srgbClr val="FF0000"/>
                </a:solidFill>
              </a:rPr>
              <a:t>修改文件名字：在想修改文件的输入框中修改文件名，修改后点击保存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0445" y="828129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一</a:t>
            </a:r>
            <a:r>
              <a:rPr lang="zh-CN" altLang="en-US" sz="1600" dirty="0" smtClean="0">
                <a:solidFill>
                  <a:srgbClr val="808080"/>
                </a:solidFill>
                <a:latin typeface="TeXGyreAdventor"/>
              </a:rPr>
              <a:t>个送审文件多个情形的操作</a:t>
            </a:r>
            <a:endParaRPr lang="zh-CN" altLang="en-US" sz="1600" dirty="0">
              <a:solidFill>
                <a:srgbClr val="808080"/>
              </a:solidFill>
              <a:latin typeface="TeXGyreAdventor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445" y="1041557"/>
            <a:ext cx="864096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送审文件清单：材料有多个的情况：点击后方的加号按钮可进行追加，</a:t>
            </a:r>
            <a:r>
              <a:rPr lang="zh-CN" altLang="en-US" dirty="0"/>
              <a:t>再</a:t>
            </a:r>
            <a:r>
              <a:rPr lang="zh-CN" altLang="en-US" dirty="0" smtClean="0"/>
              <a:t>上传限定格式的文件，如果没有对应的文件可以空着。</a:t>
            </a:r>
            <a:endParaRPr lang="en-US" altLang="zh-CN" dirty="0" smtClean="0"/>
          </a:p>
          <a:p>
            <a:r>
              <a:rPr lang="zh-CN" altLang="en-US" dirty="0" smtClean="0"/>
              <a:t>       确认文件上传完成、无误</a:t>
            </a:r>
            <a:r>
              <a:rPr lang="zh-CN" altLang="en-US" dirty="0"/>
              <a:t>再点提交，即可提交给秘书进行查阅。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469" y="2267397"/>
            <a:ext cx="793008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0445" y="828129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提交申请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445" y="1185067"/>
            <a:ext cx="864096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</a:t>
            </a:r>
            <a:r>
              <a:rPr lang="zh-CN" altLang="en-US" dirty="0"/>
              <a:t>操作：1、左边菜单栏点申请报告 2、找到提交的申请 3、点击项目名称到送审文件清单标签4、右下角提交按钮，完成提交申请伦理。</a:t>
            </a:r>
          </a:p>
        </p:txBody>
      </p:sp>
      <p:pic>
        <p:nvPicPr>
          <p:cNvPr id="42" name="图片 42"/>
          <p:cNvPicPr/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0340" y="2125027"/>
            <a:ext cx="5274310" cy="1512570"/>
          </a:xfrm>
          <a:prstGeom prst="rect">
            <a:avLst/>
          </a:prstGeom>
        </p:spPr>
      </p:pic>
      <p:pic>
        <p:nvPicPr>
          <p:cNvPr id="43" name="图片 43"/>
          <p:cNvPicPr/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213225" y="2412682"/>
            <a:ext cx="5274310" cy="2410460"/>
          </a:xfrm>
          <a:prstGeom prst="rect">
            <a:avLst/>
          </a:prstGeom>
        </p:spPr>
      </p:pic>
      <p:pic>
        <p:nvPicPr>
          <p:cNvPr id="47" name="图片 47"/>
          <p:cNvPicPr/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24485" y="3708400"/>
            <a:ext cx="5274310" cy="14116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40445" y="828129"/>
            <a:ext cx="2011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提交申请后撤回流程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0445" y="1185067"/>
            <a:ext cx="864096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        </a:t>
            </a:r>
            <a:r>
              <a:rPr lang="zh-CN" altLang="en-US" dirty="0"/>
              <a:t>对已经提交的申请撤回，若秘书未形式审查，可在提交的地方点撤回修改按钮撤回。若撤回失败，伦理秘书已形式审查受理，则电话联系伦理办公室撤回！</a:t>
            </a:r>
          </a:p>
        </p:txBody>
      </p:sp>
      <p:pic>
        <p:nvPicPr>
          <p:cNvPr id="44" name="图片 44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48130" y="1908810"/>
            <a:ext cx="7155815" cy="3276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19303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补充</a:t>
            </a:r>
            <a:r>
              <a:rPr lang="en-US" altLang="zh-CN" sz="1600" dirty="0">
                <a:solidFill>
                  <a:srgbClr val="808080"/>
                </a:solidFill>
                <a:latin typeface="TeXGyreAdventor"/>
              </a:rPr>
              <a:t>/</a:t>
            </a:r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修改材料通知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0782" y="828129"/>
            <a:ext cx="725106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秘书审阅后，如果形式审查通过，研究者会收到受理通知；</a:t>
            </a:r>
            <a:endParaRPr lang="en-US" altLang="zh-CN" dirty="0" smtClean="0"/>
          </a:p>
          <a:p>
            <a:r>
              <a:rPr lang="zh-CN" altLang="en-US" dirty="0" smtClean="0"/>
              <a:t>如果形式审查未通过，申请者会收到“补充</a:t>
            </a:r>
            <a:r>
              <a:rPr lang="en-US" altLang="zh-CN" dirty="0" smtClean="0"/>
              <a:t>/</a:t>
            </a:r>
            <a:r>
              <a:rPr lang="zh-CN" altLang="en-US" dirty="0" smtClean="0"/>
              <a:t>修改</a:t>
            </a:r>
            <a:r>
              <a:rPr lang="en-US" altLang="zh-CN" dirty="0" smtClean="0"/>
              <a:t>/</a:t>
            </a:r>
            <a:r>
              <a:rPr lang="zh-CN" altLang="en-US" dirty="0" smtClean="0"/>
              <a:t>撤销材料”通知</a:t>
            </a:r>
            <a:endParaRPr lang="en-US" altLang="zh-CN" dirty="0" smtClean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申请者可在主页</a:t>
            </a:r>
            <a:r>
              <a:rPr lang="en-US" altLang="zh-CN" dirty="0" smtClean="0"/>
              <a:t>-</a:t>
            </a:r>
            <a:r>
              <a:rPr lang="zh-CN" altLang="en-US" dirty="0" smtClean="0"/>
              <a:t>待办事项里收到通知</a:t>
            </a:r>
            <a:r>
              <a:rPr lang="en-US" altLang="zh-CN" dirty="0" smtClean="0"/>
              <a:t>-</a:t>
            </a:r>
            <a:r>
              <a:rPr lang="zh-CN" altLang="en-US" dirty="0" smtClean="0"/>
              <a:t>进行查看</a:t>
            </a:r>
            <a:r>
              <a:rPr lang="en-US" altLang="zh-CN" dirty="0" smtClean="0"/>
              <a:t>-</a:t>
            </a:r>
            <a:r>
              <a:rPr lang="zh-CN" altLang="en-US" dirty="0" smtClean="0"/>
              <a:t>按照要求，准备补充修改的材料。</a:t>
            </a:r>
            <a:endParaRPr lang="en-US" altLang="zh-CN" dirty="0" smtClean="0"/>
          </a:p>
        </p:txBody>
      </p:sp>
      <p:pic>
        <p:nvPicPr>
          <p:cNvPr id="40" name="图片 40"/>
          <p:cNvPicPr/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2730" y="2124710"/>
            <a:ext cx="3785870" cy="1478915"/>
          </a:xfrm>
          <a:prstGeom prst="rect">
            <a:avLst/>
          </a:prstGeom>
        </p:spPr>
      </p:pic>
      <p:pic>
        <p:nvPicPr>
          <p:cNvPr id="72" name="图片 72"/>
          <p:cNvPicPr/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36645" y="2412365"/>
            <a:ext cx="5938520" cy="25482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20565" y="855136"/>
            <a:ext cx="59046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3.</a:t>
            </a:r>
            <a:r>
              <a:rPr lang="zh-CN" altLang="en-US" dirty="0"/>
              <a:t>点击申请</a:t>
            </a:r>
            <a:r>
              <a:rPr lang="zh-CN" altLang="en-US" dirty="0" smtClean="0"/>
              <a:t>报告</a:t>
            </a:r>
            <a:r>
              <a:rPr lang="en-US" altLang="zh-CN" dirty="0" smtClean="0"/>
              <a:t>---</a:t>
            </a:r>
            <a:r>
              <a:rPr lang="zh-CN" altLang="en-US" dirty="0" smtClean="0"/>
              <a:t>选择项目</a:t>
            </a:r>
            <a:r>
              <a:rPr lang="en-US" altLang="zh-CN" dirty="0" smtClean="0"/>
              <a:t>---</a:t>
            </a:r>
            <a:r>
              <a:rPr lang="zh-CN" altLang="en-US" dirty="0" smtClean="0"/>
              <a:t>点击需要补充材料的项目名称</a:t>
            </a:r>
            <a:r>
              <a:rPr lang="en-US" altLang="zh-CN" dirty="0" smtClean="0"/>
              <a:t>---</a:t>
            </a:r>
            <a:r>
              <a:rPr lang="zh-CN" altLang="en-US" dirty="0" smtClean="0"/>
              <a:t>重新上传相关</a:t>
            </a:r>
            <a:r>
              <a:rPr lang="zh-CN" altLang="en-US" dirty="0"/>
              <a:t>材料进行保存</a:t>
            </a:r>
            <a:r>
              <a:rPr lang="zh-CN" altLang="en-US" dirty="0" smtClean="0"/>
              <a:t>提交。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72820" y="1908810"/>
            <a:ext cx="7524750" cy="24828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受理通知的查看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0645" y="756121"/>
            <a:ext cx="720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再次申请提交给秘书后，成功受理会在主页</a:t>
            </a:r>
            <a:r>
              <a:rPr lang="en-US" altLang="zh-CN" dirty="0" smtClean="0"/>
              <a:t>-</a:t>
            </a:r>
            <a:r>
              <a:rPr lang="zh-CN" altLang="en-US" dirty="0" smtClean="0"/>
              <a:t>待办事项</a:t>
            </a:r>
            <a:r>
              <a:rPr lang="en-US" altLang="zh-CN" dirty="0" smtClean="0"/>
              <a:t>-</a:t>
            </a:r>
            <a:r>
              <a:rPr lang="zh-CN" altLang="en-US" dirty="0" smtClean="0"/>
              <a:t>显示受理成功通知。</a:t>
            </a:r>
            <a:endParaRPr lang="zh-CN" altLang="en-US" dirty="0"/>
          </a:p>
        </p:txBody>
      </p:sp>
      <p:pic>
        <p:nvPicPr>
          <p:cNvPr id="51" name="图片 51"/>
          <p:cNvPicPr/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40385" y="1404620"/>
            <a:ext cx="5274310" cy="1623695"/>
          </a:xfrm>
          <a:prstGeom prst="rect">
            <a:avLst/>
          </a:prstGeom>
        </p:spPr>
      </p:pic>
      <p:pic>
        <p:nvPicPr>
          <p:cNvPr id="52" name="图片 52"/>
          <p:cNvPicPr/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844800" y="2484755"/>
            <a:ext cx="6167755" cy="28270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图片 53"/>
          <p:cNvPicPr/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96240" y="900430"/>
            <a:ext cx="6160770" cy="247396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40445" y="828129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项目流程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0645" y="756121"/>
            <a:ext cx="720080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如图显示 1提交申请 2系统受理 3纸质签收 4处理 5 会议日程  6传达决定</a:t>
            </a:r>
          </a:p>
        </p:txBody>
      </p:sp>
      <p:pic>
        <p:nvPicPr>
          <p:cNvPr id="54" name="图片 54"/>
          <p:cNvPicPr/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51935" y="2773045"/>
            <a:ext cx="5274310" cy="24110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0005" y="3919855"/>
            <a:ext cx="4176395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如图蓝色标识已完成的阶段，点击可以进入该阶段，并查看对应的内容。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项目查阅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0645" y="756121"/>
            <a:ext cx="720080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根据受理号，检索查阅项目下申请（受理通知，补充修改材料通知，会议日程等）</a:t>
            </a:r>
          </a:p>
        </p:txBody>
      </p:sp>
      <p:pic>
        <p:nvPicPr>
          <p:cNvPr id="55" name="图片 55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00430" y="1692275"/>
            <a:ext cx="8462645" cy="27419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268855" y="1260475"/>
            <a:ext cx="5781675" cy="2574925"/>
          </a:xfrm>
          <a:prstGeom prst="rect">
            <a:avLst/>
          </a:prstGeom>
        </p:spPr>
      </p:pic>
      <p:sp>
        <p:nvSpPr>
          <p:cNvPr id="16" name="竖卷形 15"/>
          <p:cNvSpPr/>
          <p:nvPr/>
        </p:nvSpPr>
        <p:spPr bwMode="auto">
          <a:xfrm>
            <a:off x="569658" y="808362"/>
            <a:ext cx="1477789" cy="3497956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 w="6350" cap="flat" cmpd="sng" algn="ctr">
            <a:solidFill>
              <a:srgbClr val="815154"/>
            </a:solidFill>
            <a:prstDash val="solid"/>
            <a:round/>
            <a:headEnd type="none" w="med" len="med"/>
            <a:tailEnd type="none" w="med" len="med"/>
          </a:ln>
          <a:effectLst>
            <a:outerShdw dist="17961" dir="2700000" algn="ctr" rotWithShape="0">
              <a:srgbClr val="815154">
                <a:gamma/>
                <a:shade val="60000"/>
                <a:invGamma/>
                <a:alpha val="50000"/>
              </a:srgbClr>
            </a:outerShdw>
          </a:effectLst>
        </p:spPr>
        <p:txBody>
          <a:bodyPr vert="eaVert" wrap="none" lIns="91418" tIns="45709" rIns="91418" bIns="45709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伦理审查流程图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808080"/>
                </a:solidFill>
                <a:latin typeface="TeXGyreAdventor"/>
              </a:rPr>
              <a:t>备案信息</a:t>
            </a:r>
            <a:endParaRPr lang="zh-CN" altLang="en-US" sz="1600" dirty="0">
              <a:solidFill>
                <a:srgbClr val="808080"/>
              </a:solidFill>
              <a:latin typeface="TeXGyreAdventor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980" y="1166683"/>
            <a:ext cx="639191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68375"/>
            <a:r>
              <a:rPr lang="en-US" altLang="zh-CN" sz="1600" dirty="0"/>
              <a:t>1</a:t>
            </a:r>
            <a:r>
              <a:rPr lang="zh-CN" altLang="en-US" sz="1600" dirty="0" smtClean="0"/>
              <a:t>、点击项目管理</a:t>
            </a:r>
            <a:r>
              <a:rPr lang="en-US" altLang="zh-CN" sz="1600" dirty="0" smtClean="0"/>
              <a:t>-</a:t>
            </a:r>
            <a:r>
              <a:rPr lang="zh-CN" altLang="en-US" sz="1600" dirty="0" smtClean="0"/>
              <a:t>备案管理</a:t>
            </a:r>
            <a:r>
              <a:rPr lang="en-US" altLang="zh-CN" sz="1600" dirty="0" smtClean="0"/>
              <a:t>-</a:t>
            </a:r>
            <a:r>
              <a:rPr lang="zh-CN" altLang="en-US" sz="1600" dirty="0" smtClean="0"/>
              <a:t>点击项目后</a:t>
            </a:r>
            <a:r>
              <a:rPr lang="en-US" altLang="zh-CN" sz="1600" dirty="0" smtClean="0"/>
              <a:t>-</a:t>
            </a:r>
            <a:r>
              <a:rPr lang="zh-CN" altLang="en-US" sz="1600" dirty="0" smtClean="0"/>
              <a:t>点击新增备案</a:t>
            </a:r>
            <a:endParaRPr lang="en-US" altLang="zh-CN" sz="1600" dirty="0" smtClean="0"/>
          </a:p>
          <a:p>
            <a:pPr defTabSz="968375"/>
            <a:r>
              <a:rPr lang="en-US" altLang="zh-CN" sz="1600" dirty="0" smtClean="0"/>
              <a:t>2</a:t>
            </a:r>
            <a:r>
              <a:rPr lang="zh-CN" altLang="en-US" sz="1600" dirty="0" smtClean="0"/>
              <a:t>、完成的标志需提交，注意上一条未提交，则下一条进行不能提交。</a:t>
            </a:r>
            <a:endParaRPr lang="en-US" altLang="zh-CN" sz="1600" dirty="0" smtClean="0"/>
          </a:p>
          <a:p>
            <a:pPr defTabSz="968375"/>
            <a:endParaRPr lang="en-US" altLang="zh-CN" sz="1600" dirty="0"/>
          </a:p>
        </p:txBody>
      </p:sp>
      <p:pic>
        <p:nvPicPr>
          <p:cNvPr id="56" name="图片 56"/>
          <p:cNvPicPr/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56920" y="1764665"/>
            <a:ext cx="7714615" cy="2334260"/>
          </a:xfrm>
          <a:prstGeom prst="rect">
            <a:avLst/>
          </a:prstGeom>
        </p:spPr>
      </p:pic>
      <p:pic>
        <p:nvPicPr>
          <p:cNvPr id="58" name="图片 58"/>
          <p:cNvPicPr/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97100" y="3060700"/>
            <a:ext cx="5274310" cy="22282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808080"/>
                </a:solidFill>
                <a:latin typeface="TeXGyreAdventor"/>
              </a:rPr>
              <a:t>备案信息</a:t>
            </a:r>
            <a:endParaRPr lang="zh-CN" altLang="en-US" sz="1600" dirty="0">
              <a:solidFill>
                <a:srgbClr val="808080"/>
              </a:solidFill>
              <a:latin typeface="TeXGyreAdventor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980" y="1166683"/>
            <a:ext cx="749808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68375"/>
            <a:r>
              <a:rPr sz="1600" dirty="0"/>
              <a:t>备案提交</a:t>
            </a:r>
          </a:p>
          <a:p>
            <a:pPr algn="l" defTabSz="968375"/>
            <a:r>
              <a:rPr sz="1600" dirty="0"/>
              <a:t>①在备案新增页面有点击“提交”</a:t>
            </a:r>
          </a:p>
          <a:p>
            <a:pPr algn="l" defTabSz="968375"/>
            <a:r>
              <a:rPr sz="1600" dirty="0"/>
              <a:t>②在列表中选中需要“提交”的备案，并点击“提交”，这样也可以完成备案的提交。</a:t>
            </a:r>
          </a:p>
        </p:txBody>
      </p:sp>
      <p:pic>
        <p:nvPicPr>
          <p:cNvPr id="59" name="图片 59"/>
          <p:cNvPicPr/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6195" y="2052320"/>
            <a:ext cx="5423535" cy="2399030"/>
          </a:xfrm>
          <a:prstGeom prst="rect">
            <a:avLst/>
          </a:prstGeom>
        </p:spPr>
      </p:pic>
      <p:pic>
        <p:nvPicPr>
          <p:cNvPr id="60" name="图片 60"/>
          <p:cNvPicPr/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29075" y="3348355"/>
            <a:ext cx="5692775" cy="14338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图片 64"/>
          <p:cNvPicPr/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29125" y="1764982"/>
            <a:ext cx="5274310" cy="126492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40445" y="82812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 smtClean="0">
                <a:solidFill>
                  <a:srgbClr val="808080"/>
                </a:solidFill>
                <a:latin typeface="TeXGyreAdventor"/>
              </a:rPr>
              <a:t>备案信息</a:t>
            </a:r>
            <a:endParaRPr lang="zh-CN" altLang="en-US" sz="1600" dirty="0">
              <a:solidFill>
                <a:srgbClr val="808080"/>
              </a:solidFill>
              <a:latin typeface="TeXGyreAdventor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40980" y="1166683"/>
            <a:ext cx="18084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68375"/>
            <a:r>
              <a:rPr sz="1600" dirty="0"/>
              <a:t>查看备案反馈信息</a:t>
            </a:r>
          </a:p>
        </p:txBody>
      </p:sp>
      <p:pic>
        <p:nvPicPr>
          <p:cNvPr id="61" name="图片 61"/>
          <p:cNvPicPr/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195" y="1503680"/>
            <a:ext cx="5062855" cy="14687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18125" y="1017270"/>
            <a:ext cx="416179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若备案成功，伦理回执提供下载，打印回执和纸质材料递交伦理办公室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3700" y="3260725"/>
            <a:ext cx="7059930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若“撤回意见”一栏有修改意见，请参考具体意见修改备案信息</a:t>
            </a:r>
          </a:p>
        </p:txBody>
      </p:sp>
      <p:pic>
        <p:nvPicPr>
          <p:cNvPr id="62" name="图片 62"/>
          <p:cNvPicPr/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467995" y="3707130"/>
            <a:ext cx="5596890" cy="13328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72493" y="900137"/>
            <a:ext cx="7904480" cy="1076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defTabSz="968375"/>
            <a:r>
              <a:rPr lang="zh-CN" altLang="en-US" sz="1600" dirty="0" smtClean="0"/>
              <a:t>安全性信息查询</a:t>
            </a:r>
          </a:p>
          <a:p>
            <a:pPr algn="l" defTabSz="968375"/>
            <a:r>
              <a:rPr sz="1600" dirty="0" smtClean="0"/>
              <a:t>该功能可以查看您负责的项目中关于严重不良事件报告的信息，获取严重不良事件报告</a:t>
            </a:r>
          </a:p>
          <a:p>
            <a:pPr algn="l" defTabSz="968375"/>
            <a:r>
              <a:rPr sz="1600" dirty="0" smtClean="0"/>
              <a:t>中的关键字予以显示。</a:t>
            </a:r>
          </a:p>
          <a:p>
            <a:pPr defTabSz="968375"/>
            <a:endParaRPr lang="en-US" altLang="zh-CN" sz="1600" dirty="0"/>
          </a:p>
        </p:txBody>
      </p:sp>
      <p:pic>
        <p:nvPicPr>
          <p:cNvPr id="63" name="图片 63"/>
          <p:cNvPicPr/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00430" y="1976755"/>
            <a:ext cx="7915275" cy="19754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995680" cy="337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费用凭证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2413" y="1044153"/>
            <a:ext cx="8928992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dirty="0" smtClean="0"/>
              <a:t>根据需要选择新增、修改、删除、提交、下载操作，蓝色字体点击可查看内容</a:t>
            </a:r>
          </a:p>
        </p:txBody>
      </p:sp>
      <p:pic>
        <p:nvPicPr>
          <p:cNvPr id="65" name="图片 65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78460" y="1764665"/>
            <a:ext cx="8964930" cy="23304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4461" y="972145"/>
            <a:ext cx="835292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申请报告</a:t>
            </a:r>
            <a:r>
              <a:rPr lang="en-US" altLang="zh-CN" dirty="0" smtClean="0"/>
              <a:t>-</a:t>
            </a:r>
            <a:r>
              <a:rPr lang="zh-CN" altLang="en-US" dirty="0" smtClean="0"/>
              <a:t>答辩人管理</a:t>
            </a:r>
            <a:r>
              <a:rPr lang="en-US" altLang="zh-CN" dirty="0" smtClean="0"/>
              <a:t>-</a:t>
            </a:r>
            <a:r>
              <a:rPr lang="zh-CN" altLang="en-US" dirty="0" smtClean="0"/>
              <a:t>需要答辩的人 可以上传</a:t>
            </a:r>
            <a:r>
              <a:rPr lang="en-US" altLang="zh-CN" dirty="0" smtClean="0"/>
              <a:t>PPT</a:t>
            </a:r>
            <a:r>
              <a:rPr lang="zh-CN" altLang="en-US" dirty="0" smtClean="0"/>
              <a:t>和答辩人信息，在系统中增加了这个功能，方便秘书联系答辩人和审核答辩人</a:t>
            </a:r>
            <a:r>
              <a:rPr lang="en-US" altLang="zh-CN" dirty="0" smtClean="0"/>
              <a:t>PPT</a:t>
            </a:r>
          </a:p>
          <a:p>
            <a:endParaRPr lang="zh-CN" altLang="en-US" dirty="0"/>
          </a:p>
        </p:txBody>
      </p:sp>
      <p:pic>
        <p:nvPicPr>
          <p:cNvPr id="89" name="图片 89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8630" y="1764982"/>
            <a:ext cx="5274310" cy="1390650"/>
          </a:xfrm>
          <a:prstGeom prst="rect">
            <a:avLst/>
          </a:prstGeom>
        </p:spPr>
      </p:pic>
      <p:pic>
        <p:nvPicPr>
          <p:cNvPr id="93" name="图片 93"/>
          <p:cNvPicPr/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98190" y="2700655"/>
            <a:ext cx="5892165" cy="247078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16230" y="3504565"/>
            <a:ext cx="2960370" cy="1260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点击“新增”，填写答辩信息后点击“保存”，确认无误后点击“提交”即可。</a:t>
            </a: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4461" y="972145"/>
            <a:ext cx="835292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dirty="0" smtClean="0"/>
              <a:t>修改</a:t>
            </a:r>
            <a:endParaRPr dirty="0" smtClean="0"/>
          </a:p>
          <a:p>
            <a:r>
              <a:rPr dirty="0" smtClean="0"/>
              <a:t>选中项目，点击“修改”，完善答辩信息后，依次点击“保存”和“提交”。</a:t>
            </a:r>
          </a:p>
        </p:txBody>
      </p:sp>
      <p:pic>
        <p:nvPicPr>
          <p:cNvPr id="94" name="图片 94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915920" y="3492500"/>
            <a:ext cx="6687185" cy="180594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3080" y="3602355"/>
            <a:ext cx="456438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删除</a:t>
            </a:r>
          </a:p>
          <a:p>
            <a:r>
              <a:rPr lang="zh-CN" altLang="en-US"/>
              <a:t>选中项目，点击删除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32230" y="1692275"/>
            <a:ext cx="5343525" cy="139128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2236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法规和申请指南的查看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05" y="1404193"/>
            <a:ext cx="7056784" cy="3700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76201"/>
            <a:ext cx="20002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00685" y="900137"/>
            <a:ext cx="702116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点击制度与</a:t>
            </a:r>
            <a:r>
              <a:rPr lang="en-US" altLang="zh-CN" dirty="0" smtClean="0"/>
              <a:t>SOP-</a:t>
            </a:r>
            <a:r>
              <a:rPr lang="zh-CN" altLang="en-US" dirty="0" smtClean="0"/>
              <a:t>制度</a:t>
            </a:r>
            <a:r>
              <a:rPr lang="en-US" altLang="zh-CN" dirty="0" smtClean="0"/>
              <a:t>sop</a:t>
            </a:r>
            <a:r>
              <a:rPr lang="zh-CN" altLang="en-US" dirty="0" smtClean="0"/>
              <a:t>和法规指南可查看相关文件</a:t>
            </a:r>
            <a:endParaRPr lang="zh-CN" alt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445" y="82812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808080"/>
                </a:solidFill>
                <a:latin typeface="TeXGyreAdventor"/>
              </a:rPr>
              <a:t>常见问题答疑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2533" y="1166683"/>
            <a:ext cx="6984776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、单选框勾错了如何取消</a:t>
            </a:r>
            <a:endParaRPr lang="en-US" altLang="zh-CN" dirty="0" smtClean="0"/>
          </a:p>
          <a:p>
            <a:r>
              <a:rPr lang="en-US" altLang="zh-CN" dirty="0" smtClean="0"/>
              <a:t>      </a:t>
            </a:r>
            <a:r>
              <a:rPr lang="zh-CN" altLang="en-US" b="0" i="1" dirty="0" smtClean="0"/>
              <a:t>鼠标双击单选可取消</a:t>
            </a:r>
            <a:endParaRPr lang="en-US" altLang="zh-CN" b="0" i="1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、申请表填的有问题如何撤回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en-US" b="0" i="1" dirty="0"/>
              <a:t>可先在需要撤回的申请送审文件清单点击撤回修改，如未成功则需要联系伦理秘书撤回修改</a:t>
            </a:r>
            <a:r>
              <a:rPr lang="zh-CN" altLang="en-US" b="0" i="1" dirty="0" smtClean="0"/>
              <a:t>。</a:t>
            </a:r>
            <a:endParaRPr lang="en-US" altLang="zh-CN" b="0" i="1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4"/>
          <p:cNvSpPr>
            <a:spLocks noChangeArrowheads="1"/>
          </p:cNvSpPr>
          <p:nvPr/>
        </p:nvSpPr>
        <p:spPr bwMode="auto">
          <a:xfrm>
            <a:off x="0" y="0"/>
            <a:ext cx="9721850" cy="5400675"/>
          </a:xfrm>
          <a:prstGeom prst="rect">
            <a:avLst/>
          </a:prstGeom>
          <a:solidFill>
            <a:srgbClr val="F8F8F8"/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 b="0">
              <a:ea typeface="宋体" panose="02010600030101010101" pitchFamily="2" charset="-122"/>
            </a:endParaRPr>
          </a:p>
        </p:txBody>
      </p:sp>
      <p:pic>
        <p:nvPicPr>
          <p:cNvPr id="93196" name="Picture 12" descr="0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21850" cy="5400675"/>
          </a:xfrm>
          <a:prstGeom prst="rect">
            <a:avLst/>
          </a:prstGeom>
          <a:noFill/>
        </p:spPr>
      </p:pic>
      <p:sp>
        <p:nvSpPr>
          <p:cNvPr id="93201" name="Rectangle 17"/>
          <p:cNvSpPr>
            <a:spLocks noChangeArrowheads="1"/>
          </p:cNvSpPr>
          <p:nvPr/>
        </p:nvSpPr>
        <p:spPr bwMode="auto">
          <a:xfrm>
            <a:off x="0" y="4500563"/>
            <a:ext cx="9721850" cy="900112"/>
          </a:xfrm>
          <a:prstGeom prst="rect">
            <a:avLst/>
          </a:prstGeom>
          <a:solidFill>
            <a:schemeClr val="bg1">
              <a:alpha val="89803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202" name="Text Box 20"/>
          <p:cNvSpPr txBox="1">
            <a:spLocks noChangeArrowheads="1"/>
          </p:cNvSpPr>
          <p:nvPr/>
        </p:nvSpPr>
        <p:spPr bwMode="auto">
          <a:xfrm>
            <a:off x="1908175" y="4572000"/>
            <a:ext cx="6053138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n-US" altLang="zh-CN" sz="3600" b="0" dirty="0">
                <a:solidFill>
                  <a:srgbClr val="1C1C1C"/>
                </a:solidFill>
                <a:latin typeface="华康雅宋体W9(P)" pitchFamily="18" charset="-122"/>
                <a:ea typeface="华康雅宋体W9(P)" pitchFamily="18" charset="-122"/>
              </a:rPr>
              <a:t>Thank </a:t>
            </a:r>
            <a:r>
              <a:rPr lang="en-US" altLang="zh-CN" sz="3600" b="0" dirty="0" smtClean="0">
                <a:solidFill>
                  <a:srgbClr val="1C1C1C"/>
                </a:solidFill>
                <a:latin typeface="华康雅宋体W9(P)" pitchFamily="18" charset="-122"/>
                <a:ea typeface="华康雅宋体W9(P)" pitchFamily="18" charset="-122"/>
              </a:rPr>
              <a:t>you</a:t>
            </a:r>
            <a:r>
              <a:rPr lang="zh-CN" altLang="en-US" sz="3600" b="0" dirty="0" smtClean="0">
                <a:solidFill>
                  <a:srgbClr val="1C1C1C"/>
                </a:solidFill>
                <a:latin typeface="华康雅宋体W9(P)" pitchFamily="18" charset="-122"/>
                <a:ea typeface="华康雅宋体W9(P)" pitchFamily="18" charset="-122"/>
              </a:rPr>
              <a:t>！</a:t>
            </a:r>
            <a:endParaRPr lang="zh-CN" altLang="en-US" sz="3600" b="0" dirty="0">
              <a:solidFill>
                <a:srgbClr val="1C1C1C"/>
              </a:solidFill>
              <a:latin typeface="华康雅宋体W9(P)" pitchFamily="18" charset="-122"/>
              <a:ea typeface="华康雅宋体W9(P)" pitchFamily="18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01" grpId="0" animBg="1"/>
      <p:bldP spid="932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28675" y="683895"/>
            <a:ext cx="5312410" cy="875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968375"/>
            <a:r>
              <a:rPr lang="zh-CN" alt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账户管理</a:t>
            </a:r>
          </a:p>
          <a:p>
            <a:pPr defTabSz="968375"/>
            <a:r>
              <a:rPr lang="en-US" altLang="zh-CN" sz="1600" b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r>
              <a:rPr lang="zh-CN" altLang="en-US" sz="1600" b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、登录名姓名、初始密码</a:t>
            </a:r>
            <a:r>
              <a:rPr lang="en-US" altLang="zh-CN" sz="1600" b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bdly000</a:t>
            </a:r>
          </a:p>
          <a:p>
            <a:pPr defTabSz="968375"/>
            <a:r>
              <a:rPr lang="en-US" altLang="zh-CN" sz="1600" b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zh-CN" altLang="en-US" sz="1600" b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、点忘了密码找回密码、可解锁</a:t>
            </a: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76375" y="1692275"/>
            <a:ext cx="6402705" cy="34163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01065" y="900430"/>
            <a:ext cx="1215390" cy="598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defTabSz="968375"/>
            <a:r>
              <a:rPr lang="zh-CN" altLang="en-US"/>
              <a:t>账户注册</a:t>
            </a:r>
            <a:r>
              <a:rPr lang="en-US" altLang="zh-CN"/>
              <a:t> </a:t>
            </a:r>
            <a:endParaRPr lang="zh-CN" altLang="en-US" sz="1400"/>
          </a:p>
          <a:p>
            <a:pPr defTabSz="968375"/>
            <a:endParaRPr lang="zh-CN" altLang="en-US" sz="14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26870" y="1476375"/>
            <a:ext cx="6468110" cy="331406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2453" y="900137"/>
            <a:ext cx="8712968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修改个人信息</a:t>
            </a: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20520" y="1476375"/>
            <a:ext cx="6729095" cy="321056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2453" y="900137"/>
            <a:ext cx="8712968" cy="383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选择项目类别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8630" y="1332230"/>
            <a:ext cx="6925310" cy="11125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b="0">
                <a:latin typeface="+mn-ea"/>
                <a:ea typeface="+mn-ea"/>
                <a:cs typeface="+mn-ea"/>
              </a:rPr>
              <a:t>点击</a:t>
            </a:r>
            <a:r>
              <a:rPr lang="en-US" altLang="zh-CN" b="0">
                <a:latin typeface="+mn-ea"/>
                <a:ea typeface="+mn-ea"/>
                <a:cs typeface="+mn-ea"/>
              </a:rPr>
              <a:t>            </a:t>
            </a:r>
            <a:r>
              <a:rPr lang="zh-CN" altLang="en-US" b="0">
                <a:latin typeface="+mn-ea"/>
                <a:ea typeface="+mn-ea"/>
                <a:cs typeface="+mn-ea"/>
              </a:rPr>
              <a:t>跳转选择项目类别。</a:t>
            </a:r>
          </a:p>
          <a:p>
            <a:r>
              <a:rPr lang="zh-CN" altLang="en-US" b="0">
                <a:latin typeface="+mn-ea"/>
                <a:ea typeface="+mn-ea"/>
                <a:cs typeface="+mn-ea"/>
              </a:rPr>
              <a:t>当勾选项目类别，点击确定，则不显示该类别的所有项目；当不勾选项目，直接点击确定时，显示所有项目类别</a:t>
            </a:r>
          </a:p>
          <a:p>
            <a:r>
              <a:rPr lang="zh-CN" altLang="en-US"/>
              <a:t>  </a:t>
            </a:r>
          </a:p>
        </p:txBody>
      </p:sp>
      <p:pic>
        <p:nvPicPr>
          <p:cNvPr id="14" name="图片 14"/>
          <p:cNvPicPr/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88720" y="1333817"/>
            <a:ext cx="590550" cy="285750"/>
          </a:xfrm>
          <a:prstGeom prst="rect">
            <a:avLst/>
          </a:prstGeom>
        </p:spPr>
      </p:pic>
      <p:pic>
        <p:nvPicPr>
          <p:cNvPr id="15" name="图片 15"/>
          <p:cNvPicPr/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051300" y="2844800"/>
            <a:ext cx="5396865" cy="2346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6830" y="2412365"/>
            <a:ext cx="5378450" cy="26543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3"/>
          <p:cNvSpPr txBox="1">
            <a:spLocks noChangeArrowheads="1"/>
          </p:cNvSpPr>
          <p:nvPr/>
        </p:nvSpPr>
        <p:spPr bwMode="auto">
          <a:xfrm>
            <a:off x="214055" y="940432"/>
            <a:ext cx="8496944" cy="3439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780" tIns="48390" rIns="96780" bIns="48390">
            <a:spAutoFit/>
          </a:bodyPr>
          <a:lstStyle/>
          <a:p>
            <a:pPr defTabSz="968375"/>
            <a:r>
              <a:rPr lang="zh-CN" altLang="en-US" sz="1600" dirty="0" smtClean="0">
                <a:solidFill>
                  <a:srgbClr val="808080"/>
                </a:solidFill>
                <a:latin typeface="TeXGyreAdventor"/>
              </a:rPr>
              <a:t>申办方、研究者首页</a:t>
            </a:r>
            <a:endParaRPr lang="en-US" altLang="zh-CN" sz="1600" dirty="0" smtClean="0">
              <a:solidFill>
                <a:srgbClr val="808080"/>
              </a:solidFill>
              <a:latin typeface="TeXGyreAdventor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2493" y="1404193"/>
            <a:ext cx="79208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主页可查看受理通知 补充材料通知 备案信息通知及相关流程、提醒信息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260475" y="1908175"/>
            <a:ext cx="7364730" cy="301371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3"/>
          <p:cNvSpPr txBox="1">
            <a:spLocks noChangeArrowheads="1"/>
          </p:cNvSpPr>
          <p:nvPr/>
        </p:nvSpPr>
        <p:spPr bwMode="auto">
          <a:xfrm>
            <a:off x="540445" y="917572"/>
            <a:ext cx="3365500" cy="3439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80" tIns="48390" rIns="96780" bIns="48390">
            <a:spAutoFit/>
          </a:bodyPr>
          <a:lstStyle/>
          <a:p>
            <a:pPr defTabSz="968375"/>
            <a:r>
              <a:rPr lang="zh-CN" altLang="en-US" sz="1600" dirty="0" smtClean="0">
                <a:solidFill>
                  <a:srgbClr val="808080"/>
                </a:solidFill>
                <a:latin typeface="TeXGyreAdventor"/>
              </a:rPr>
              <a:t>项目信息管理</a:t>
            </a:r>
            <a:endParaRPr lang="zh-CN" altLang="en-US" sz="1600" dirty="0">
              <a:solidFill>
                <a:srgbClr val="808080"/>
              </a:solidFill>
              <a:latin typeface="TeXGyreAdventor"/>
            </a:endParaRPr>
          </a:p>
        </p:txBody>
      </p:sp>
      <p:sp>
        <p:nvSpPr>
          <p:cNvPr id="5" name="TextBox 53"/>
          <p:cNvSpPr txBox="1">
            <a:spLocks noChangeArrowheads="1"/>
          </p:cNvSpPr>
          <p:nvPr/>
        </p:nvSpPr>
        <p:spPr bwMode="auto">
          <a:xfrm>
            <a:off x="540445" y="917572"/>
            <a:ext cx="8496944" cy="3051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6780" tIns="48390" rIns="96780" bIns="48390">
            <a:spAutoFit/>
          </a:bodyPr>
          <a:lstStyle/>
          <a:p>
            <a:pPr defTabSz="968375"/>
            <a:r>
              <a:rPr lang="zh-CN" altLang="en-US" sz="1600" dirty="0" smtClean="0">
                <a:solidFill>
                  <a:srgbClr val="808080"/>
                </a:solidFill>
                <a:latin typeface="TeXGyreAdventor"/>
              </a:rPr>
              <a:t>项目</a:t>
            </a:r>
            <a:endParaRPr lang="en-US" altLang="zh-CN" sz="1600" dirty="0" smtClean="0">
              <a:solidFill>
                <a:srgbClr val="808080"/>
              </a:solidFill>
              <a:latin typeface="TeXGyreAdventor"/>
            </a:endParaRPr>
          </a:p>
          <a:p>
            <a:pPr defTabSz="968375"/>
            <a:r>
              <a:rPr lang="en-US" altLang="zh-CN" sz="1600" dirty="0" smtClean="0">
                <a:solidFill>
                  <a:srgbClr val="808080"/>
                </a:solidFill>
                <a:latin typeface="TeXGyreAdventor"/>
              </a:rPr>
              <a:t>  </a:t>
            </a:r>
            <a:r>
              <a:rPr lang="zh-CN" altLang="en-US" sz="1600" dirty="0" smtClean="0"/>
              <a:t>以申报新项目的伦理审查申请为例：</a:t>
            </a:r>
            <a:endParaRPr lang="en-US" altLang="zh-CN" sz="1600" dirty="0" smtClean="0"/>
          </a:p>
          <a:p>
            <a:pPr defTabSz="968375"/>
            <a:r>
              <a:rPr lang="zh-CN" altLang="en-US" sz="1600" dirty="0" smtClean="0"/>
              <a:t>  项目信息</a:t>
            </a:r>
            <a:r>
              <a:rPr lang="en-US" altLang="zh-CN" sz="1600" dirty="0" smtClean="0"/>
              <a:t>- </a:t>
            </a:r>
            <a:r>
              <a:rPr lang="zh-CN" altLang="en-US" sz="1600" dirty="0" smtClean="0"/>
              <a:t>新增</a:t>
            </a:r>
            <a:endParaRPr lang="en-US" altLang="zh-CN" sz="1600" dirty="0" smtClean="0"/>
          </a:p>
          <a:p>
            <a:pPr defTabSz="968375"/>
            <a:endParaRPr lang="en-US" altLang="zh-CN" sz="1600" dirty="0"/>
          </a:p>
          <a:p>
            <a:pPr defTabSz="968375"/>
            <a:r>
              <a:rPr lang="en-US" altLang="zh-CN" sz="1600" dirty="0"/>
              <a:t>方法1：项目管理-&gt;项目新增</a:t>
            </a:r>
          </a:p>
          <a:p>
            <a:pPr defTabSz="968375"/>
            <a:r>
              <a:rPr lang="en-US" altLang="zh-CN" sz="1600" dirty="0"/>
              <a:t> </a:t>
            </a:r>
          </a:p>
          <a:p>
            <a:pPr defTabSz="968375"/>
            <a:endParaRPr lang="en-US" altLang="zh-CN" sz="1600" dirty="0"/>
          </a:p>
          <a:p>
            <a:pPr defTabSz="968375"/>
            <a:endParaRPr lang="en-US" altLang="zh-CN" sz="1600" dirty="0"/>
          </a:p>
          <a:p>
            <a:pPr defTabSz="968375"/>
            <a:endParaRPr lang="en-US" altLang="zh-CN" sz="1600" dirty="0"/>
          </a:p>
          <a:p>
            <a:pPr defTabSz="968375"/>
            <a:r>
              <a:rPr lang="en-US" altLang="zh-CN" sz="1600" dirty="0"/>
              <a:t>方法2-&gt;：首页新增项目【点击“新项目”】</a:t>
            </a:r>
          </a:p>
          <a:p>
            <a:pPr defTabSz="968375"/>
            <a:r>
              <a:rPr lang="en-US" altLang="zh-CN" sz="1600" dirty="0"/>
              <a:t> </a:t>
            </a:r>
          </a:p>
          <a:p>
            <a:pPr defTabSz="968375"/>
            <a:r>
              <a:rPr lang="en-US" altLang="zh-CN" sz="1600" dirty="0" smtClean="0"/>
              <a:t>  </a:t>
            </a:r>
            <a:endParaRPr lang="zh-CN" altLang="en-US" sz="1600" dirty="0"/>
          </a:p>
        </p:txBody>
      </p:sp>
      <p:pic>
        <p:nvPicPr>
          <p:cNvPr id="20" name="图片 20"/>
          <p:cNvPicPr/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276600" y="1548765"/>
            <a:ext cx="6276340" cy="1423670"/>
          </a:xfrm>
          <a:prstGeom prst="rect">
            <a:avLst/>
          </a:prstGeom>
        </p:spPr>
      </p:pic>
      <p:pic>
        <p:nvPicPr>
          <p:cNvPr id="3" name="图片 1"/>
          <p:cNvPicPr/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76375" y="3564890"/>
            <a:ext cx="5453380" cy="17399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WY4MWI5ZThhMmI1OTY0MDgxNjlhZGQ3YWJhMDYwNW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110,&quot;width&quot;:9105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336699"/>
      </a:dk2>
      <a:lt2>
        <a:srgbClr val="66CCFF"/>
      </a:lt2>
      <a:accent1>
        <a:srgbClr val="FFFFFF"/>
      </a:accent1>
      <a:accent2>
        <a:srgbClr val="FFFFFF"/>
      </a:accent2>
      <a:accent3>
        <a:srgbClr val="FFFFFF"/>
      </a:accent3>
      <a:accent4>
        <a:srgbClr val="000000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复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B2B2B2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D5D5D5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B2B2B2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D5D5D5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660066"/>
        </a:dk2>
        <a:lt2>
          <a:srgbClr val="80008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0000"/>
        </a:dk1>
        <a:lt1>
          <a:srgbClr val="FFFFFF"/>
        </a:lt1>
        <a:dk2>
          <a:srgbClr val="660066"/>
        </a:dk2>
        <a:lt2>
          <a:srgbClr val="CC0099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3">
        <a:dk1>
          <a:srgbClr val="000000"/>
        </a:dk1>
        <a:lt1>
          <a:srgbClr val="B2B2B2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D5D5D5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4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5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6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7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8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9">
        <a:dk1>
          <a:srgbClr val="000000"/>
        </a:dk1>
        <a:lt1>
          <a:srgbClr val="B2B2B2"/>
        </a:lt1>
        <a:dk2>
          <a:srgbClr val="0070C0"/>
        </a:dk2>
        <a:lt2>
          <a:srgbClr val="FFC000"/>
        </a:lt2>
        <a:accent1>
          <a:srgbClr val="969696"/>
        </a:accent1>
        <a:accent2>
          <a:srgbClr val="FFFFFF"/>
        </a:accent2>
        <a:accent3>
          <a:srgbClr val="D5D5D5"/>
        </a:accent3>
        <a:accent4>
          <a:srgbClr val="000000"/>
        </a:accent4>
        <a:accent5>
          <a:srgbClr val="C9C9C9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0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1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2">
        <a:dk1>
          <a:srgbClr val="000000"/>
        </a:dk1>
        <a:lt1>
          <a:srgbClr val="FFFFFF"/>
        </a:lt1>
        <a:dk2>
          <a:srgbClr val="0070C0"/>
        </a:dk2>
        <a:lt2>
          <a:srgbClr val="FFC000"/>
        </a:lt2>
        <a:accent1>
          <a:srgbClr val="FFFFFF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454545"/>
        </a:accent6>
        <a:hlink>
          <a:srgbClr val="96969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3">
        <a:dk1>
          <a:srgbClr val="000000"/>
        </a:dk1>
        <a:lt1>
          <a:srgbClr val="FFFFFF"/>
        </a:lt1>
        <a:dk2>
          <a:srgbClr val="660066"/>
        </a:dk2>
        <a:lt2>
          <a:srgbClr val="800080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4">
        <a:dk1>
          <a:srgbClr val="000000"/>
        </a:dk1>
        <a:lt1>
          <a:srgbClr val="FFFFFF"/>
        </a:lt1>
        <a:dk2>
          <a:srgbClr val="660066"/>
        </a:dk2>
        <a:lt2>
          <a:srgbClr val="CC0099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5">
        <a:dk1>
          <a:srgbClr val="000000"/>
        </a:dk1>
        <a:lt1>
          <a:srgbClr val="FFFFFF"/>
        </a:lt1>
        <a:dk2>
          <a:srgbClr val="333333"/>
        </a:dk2>
        <a:lt2>
          <a:srgbClr val="B2B2B2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16">
        <a:dk1>
          <a:srgbClr val="000000"/>
        </a:dk1>
        <a:lt1>
          <a:srgbClr val="FFFFFF"/>
        </a:lt1>
        <a:dk2>
          <a:srgbClr val="333333"/>
        </a:dk2>
        <a:lt2>
          <a:srgbClr val="00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1212</Words>
  <Application>Microsoft Office PowerPoint</Application>
  <PresentationFormat>自定义</PresentationFormat>
  <Paragraphs>160</Paragraphs>
  <Slides>39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48" baseType="lpstr">
      <vt:lpstr>TeXGyreAdventor</vt:lpstr>
      <vt:lpstr>仿宋</vt:lpstr>
      <vt:lpstr>华康雅宋体W9(P)</vt:lpstr>
      <vt:lpstr>宋体</vt:lpstr>
      <vt:lpstr>微软雅黑</vt:lpstr>
      <vt:lpstr>Arial</vt:lpstr>
      <vt:lpstr>Calibri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jjj</dc:creator>
  <cp:lastModifiedBy>徐文静</cp:lastModifiedBy>
  <cp:revision>545</cp:revision>
  <dcterms:created xsi:type="dcterms:W3CDTF">2013-07-25T03:25:00Z</dcterms:created>
  <dcterms:modified xsi:type="dcterms:W3CDTF">2023-11-21T03:51:32Z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8868FB3D21874E5EAF2558E9765615A6_12</vt:lpwstr>
  </property>
</Properties>
</file>